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sldIdLst>
    <p:sldId id="256" r:id="rId3"/>
    <p:sldId id="259" r:id="rId4"/>
    <p:sldId id="274" r:id="rId5"/>
    <p:sldId id="260" r:id="rId6"/>
    <p:sldId id="261" r:id="rId7"/>
    <p:sldId id="272" r:id="rId8"/>
    <p:sldId id="263" r:id="rId9"/>
    <p:sldId id="267" r:id="rId10"/>
    <p:sldId id="268" r:id="rId11"/>
    <p:sldId id="264" r:id="rId12"/>
    <p:sldId id="266" r:id="rId13"/>
    <p:sldId id="262" r:id="rId14"/>
    <p:sldId id="270" r:id="rId15"/>
    <p:sldId id="269" r:id="rId16"/>
    <p:sldId id="265" r:id="rId17"/>
    <p:sldId id="277" r:id="rId18"/>
    <p:sldId id="275" r:id="rId19"/>
    <p:sldId id="273" r:id="rId20"/>
    <p:sldId id="276" r:id="rId21"/>
    <p:sldId id="278" r:id="rId22"/>
    <p:sldId id="279" r:id="rId23"/>
    <p:sldId id="271" r:id="rId24"/>
    <p:sldId id="258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94189" autoAdjust="0"/>
  </p:normalViewPr>
  <p:slideViewPr>
    <p:cSldViewPr snapToGrid="0">
      <p:cViewPr>
        <p:scale>
          <a:sx n="70" d="100"/>
          <a:sy n="70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2FA9-38C7-0DFA-A1BA-B180FC54B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3843F-72F1-CB6A-B85B-A8FBAED64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2CE90-7ED0-77E4-EB57-6D09648E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B4E6-50C9-4E24-9470-9A743B1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785D4-C86A-2D74-1019-B66142CF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CE7C-235C-4FCA-751A-74402886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73B9E-9062-0944-BF39-B785AEEBD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E1D7-3F7B-8290-296E-C3BA77C6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9CD12-423A-BA7F-0FFF-83450FD0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B1D3-ECE8-0029-C20F-95B005AE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4916F-542C-742A-6A3A-49D850425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08A-2167-417C-0969-050566F6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5F44D-E846-3471-30D4-2E767552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16E0A-7249-59A7-CB05-E9908076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5D11A-FD3E-9395-8226-CA4CD881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A4CAA-9C53-4860-855C-6E8C7BCE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D56-93E2-4386-8BC2-A7D388BD80C0}" type="datetime1">
              <a:rPr lang="en-IN" smtClean="0"/>
              <a:t>19-06-2024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CF85D-64A6-4FD4-9700-A02AB73B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A16B5-8A5C-462F-A5F3-2803BBD8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9160-A134-4FF8-AE45-4AE02C4F676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24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6DCC-095A-4B6C-98D8-D70B9B80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1A8F-6E04-4C24-8856-790D2A63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78205-72BB-4CCD-BD9C-5B5949EE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0D5D-0D92-4207-A5B7-A8BD922F9CA0}" type="datetime1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D0356-BE74-4AF7-A52D-4B3C56BF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20577-3857-45DE-8D3C-77C89357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9160-A134-4FF8-AE45-4AE02C4F67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4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6211-030E-D068-26AB-F42A0477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CCE4F-AC11-C540-17C2-15966A55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0D80D-1E6A-0B07-E3F0-4CA1EA1C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A0B9-D9C1-E004-487F-7807117A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20FD9-C25D-B9AF-018C-8112DCD2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9C7D-1F6F-99ED-1961-2A89F9E9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E322-C2AD-B48A-E2B7-96594BBB9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1BA0-4C55-1E2A-963B-669DEA41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1C214-BEE5-3340-B408-73B4B6B1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F4AE0-C74A-E287-0C54-0AD795D5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C11D-CFDF-DF27-3E15-8360525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DF19-78E2-75D7-57FE-E2648BFDC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D9586-076F-F045-486B-09B3D3B8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693FE-8E52-2FDB-FF95-EEAECBAD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44881-D580-8998-DD23-8E552C9E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4791-15A8-5068-6017-55857F4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2B3B-E088-096F-2877-9E7404B7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985D0-895E-7308-0AB2-4407E98B4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F6364-15BC-8983-DBC5-9F8A19E4D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629AF-23BC-BE1A-3B68-08AB22BC0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66B52-07A9-608C-0100-F246E61C0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97616-D282-14B0-17BD-909BFC76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6DCED-FD5D-A3D6-B9F7-D9413549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E8709-7A32-8958-7A71-BC1C8575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17EE-1D09-DCB6-8767-AE5A4856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98992-7F13-375B-9847-A68D851F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A8F99-A0EE-E77B-0707-C194D4ED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BE68B-672D-32BA-5F86-527AFBE3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512B9-5F47-43B0-BB9B-DF6DD440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D1180-BD1B-14FF-209B-ACAC3F64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FB28C-B85F-D1A0-60F7-AA4251E7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2A47-8207-0854-9828-C3A87B0B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03AB-D673-F981-E94C-8A4A7E2A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D9D87-8B8D-EF6B-B216-D33BAA4D3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2B7B7-AD4C-63AB-4898-001DBA22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758F-EDD5-7892-2F35-4777714F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C2158-9210-55FF-435D-5F814527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4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A97D-BF1C-9942-AD51-79214AEC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47CA3-6DCB-41D5-68E6-2CD1CB6D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7235B-FF5B-9B87-C57F-B2B4A1675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689C3-E7D5-D55E-080F-DE2DFC56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7B63E-D5AD-8E7B-0E09-7122EE57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BB83B-BE3B-2892-9E38-6C0BB8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5ADD1-C8CE-5242-204A-55D363FE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77A-0132-9813-53B3-3BECA6F5F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30576-F6E4-3676-C494-C269DB34E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60C9A-D0BE-4DA3-BEBB-14BCBF4D7C7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8C95-618F-7275-6DC7-A02164021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8F73-9A49-EDC7-97E9-58635011C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ADF4A-2C8E-489F-80F9-9C9F6172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D6E45-4CD8-41E2-B693-31B2096F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351"/>
            <a:ext cx="11207989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628C-0B4A-44F1-9052-1CCB3819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981075"/>
            <a:ext cx="10801350" cy="543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808E-6D27-4BF0-A66D-89B5DD031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75" y="6461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9025B7-F8BF-417C-82DF-DAFDD6C111E9}" type="datetime1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3F17-D905-40F3-9D0F-3C8B2655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0925" y="64611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4A0372-CDF5-4C26-B04C-F20CA3CCDD3B}"/>
              </a:ext>
            </a:extLst>
          </p:cNvPr>
          <p:cNvGrpSpPr/>
          <p:nvPr userDrawn="1"/>
        </p:nvGrpSpPr>
        <p:grpSpPr>
          <a:xfrm>
            <a:off x="285750" y="-15874"/>
            <a:ext cx="171227" cy="731520"/>
            <a:chOff x="285750" y="-15874"/>
            <a:chExt cx="171227" cy="731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7A7961-EA1C-4BE2-B57F-1C238DF761BD}"/>
                </a:ext>
              </a:extLst>
            </p:cNvPr>
            <p:cNvSpPr/>
            <p:nvPr userDrawn="1"/>
          </p:nvSpPr>
          <p:spPr>
            <a:xfrm>
              <a:off x="285750" y="-15874"/>
              <a:ext cx="100013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2C7F20-C292-4DBD-AB97-15A145269BDA}"/>
                </a:ext>
              </a:extLst>
            </p:cNvPr>
            <p:cNvSpPr/>
            <p:nvPr userDrawn="1"/>
          </p:nvSpPr>
          <p:spPr>
            <a:xfrm>
              <a:off x="414562" y="-15874"/>
              <a:ext cx="42415" cy="731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3CDD753-95E2-4A90-822B-0100071D175B}"/>
              </a:ext>
            </a:extLst>
          </p:cNvPr>
          <p:cNvSpPr/>
          <p:nvPr userDrawn="1"/>
        </p:nvSpPr>
        <p:spPr>
          <a:xfrm rot="10800000">
            <a:off x="11687414" y="-10454"/>
            <a:ext cx="366852" cy="36576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E63EF-C4D5-4402-AF91-C088719DB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053" y="-10136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B39160-A134-4FF8-AE45-4AE02C4F676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3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hf hdr="0" ftr="0" dt="0"/>
  <p:txStyles>
    <p:titleStyle>
      <a:lvl1pPr marL="72000" indent="-72000"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2000" indent="-7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orient="horz" pos="459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CF01-2AE6-7069-DC3F-B0EA52406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Model-Informed Drug Development and </a:t>
            </a:r>
            <a:br>
              <a:rPr lang="en-US" dirty="0"/>
            </a:br>
            <a:r>
              <a:rPr lang="en-US" dirty="0"/>
              <a:t>Dose Optimization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73502-0956-2187-7EB0-7D2FDBE60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Boston Regulatory Affairs Group</a:t>
            </a:r>
          </a:p>
          <a:p>
            <a:r>
              <a:rPr lang="en-US" dirty="0"/>
              <a:t>20 June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1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0CF3-F1FF-C275-60BD-B42051CA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 of the) </a:t>
            </a:r>
            <a:br>
              <a:rPr lang="en-US" dirty="0"/>
            </a:br>
            <a:r>
              <a:rPr lang="en-US" dirty="0"/>
              <a:t>Models used in drug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08128-077F-2FC4-08AC-E80CB6BE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Formulation/Manufacturing</a:t>
            </a:r>
          </a:p>
          <a:p>
            <a:pPr lvl="1"/>
            <a:r>
              <a:rPr lang="en-US" dirty="0"/>
              <a:t>Dissolution</a:t>
            </a:r>
          </a:p>
          <a:p>
            <a:pPr lvl="1"/>
            <a:r>
              <a:rPr lang="en-US" dirty="0"/>
              <a:t>Stability </a:t>
            </a:r>
          </a:p>
          <a:p>
            <a:r>
              <a:rPr lang="en-US" dirty="0"/>
              <a:t>Nonclinical/Clinical</a:t>
            </a:r>
          </a:p>
          <a:p>
            <a:pPr lvl="1"/>
            <a:r>
              <a:rPr lang="en-US" dirty="0"/>
              <a:t>(population) Pharmacokinetic</a:t>
            </a:r>
          </a:p>
          <a:p>
            <a:pPr lvl="1"/>
            <a:r>
              <a:rPr lang="en-US" dirty="0"/>
              <a:t>Pharmacokinetic-pharmacodynamic (PKPD)</a:t>
            </a:r>
          </a:p>
          <a:p>
            <a:pPr lvl="1"/>
            <a:r>
              <a:rPr lang="en-US" dirty="0"/>
              <a:t>Exposure-response</a:t>
            </a:r>
          </a:p>
          <a:p>
            <a:pPr lvl="1"/>
            <a:r>
              <a:rPr lang="en-US" dirty="0"/>
              <a:t>Physiologically based pharmacokinetic (PBPK)</a:t>
            </a:r>
          </a:p>
          <a:p>
            <a:pPr lvl="1"/>
            <a:r>
              <a:rPr lang="en-US" dirty="0"/>
              <a:t>Quantitative systems pharmacology</a:t>
            </a:r>
          </a:p>
          <a:p>
            <a:pPr lvl="1"/>
            <a:r>
              <a:rPr lang="en-US" dirty="0"/>
              <a:t>Drug-disease trials</a:t>
            </a:r>
          </a:p>
          <a:p>
            <a:r>
              <a:rPr lang="en-US" dirty="0"/>
              <a:t>And so on….</a:t>
            </a:r>
          </a:p>
        </p:txBody>
      </p:sp>
    </p:spTree>
    <p:extLst>
      <p:ext uri="{BB962C8B-B14F-4D97-AF65-F5344CB8AC3E}">
        <p14:creationId xmlns:p14="http://schemas.microsoft.com/office/powerpoint/2010/main" val="339337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A432-C9D2-42EE-D17D-3A8DA55B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02D66-BE19-677C-3884-D8205708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36" y="884238"/>
            <a:ext cx="10199427" cy="4181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47D39-9430-643F-E527-501FA2988D7F}"/>
              </a:ext>
            </a:extLst>
          </p:cNvPr>
          <p:cNvSpPr txBox="1"/>
          <p:nvPr/>
        </p:nvSpPr>
        <p:spPr>
          <a:xfrm>
            <a:off x="573206" y="6605516"/>
            <a:ext cx="416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Kuzman</a:t>
            </a:r>
            <a:r>
              <a:rPr lang="en-US" dirty="0"/>
              <a:t> et al. </a:t>
            </a:r>
            <a:r>
              <a:rPr lang="en-US"/>
              <a:t>Scientific Reports 2021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6725-AC1D-0FC7-2E9E-87EC255A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63" y="186715"/>
            <a:ext cx="10515600" cy="1325563"/>
          </a:xfrm>
        </p:spPr>
        <p:txBody>
          <a:bodyPr/>
          <a:lstStyle/>
          <a:p>
            <a:r>
              <a:rPr lang="en-US" dirty="0"/>
              <a:t>Pharmacokinetic Models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E09C6C-0620-33D0-1E67-42CBC8D18B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2226" y="1495035"/>
            <a:ext cx="2723738" cy="4351338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EB4894F-1009-6161-8111-EB5F334661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0881" y="1393372"/>
            <a:ext cx="6416643" cy="4269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9D174-3748-7215-304E-67B7286D0F5F}"/>
              </a:ext>
            </a:extLst>
          </p:cNvPr>
          <p:cNvSpPr txBox="1"/>
          <p:nvPr/>
        </p:nvSpPr>
        <p:spPr>
          <a:xfrm>
            <a:off x="485688" y="6123543"/>
            <a:ext cx="3090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Magallanes et al Curr Topic </a:t>
            </a:r>
            <a:r>
              <a:rPr lang="en-US" sz="1200" dirty="0" err="1"/>
              <a:t>Pharmacol</a:t>
            </a:r>
            <a:r>
              <a:rPr lang="en-US" sz="1200" dirty="0"/>
              <a:t>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17D47-A7B3-8710-423B-A590191CD3B2}"/>
              </a:ext>
            </a:extLst>
          </p:cNvPr>
          <p:cNvSpPr txBox="1"/>
          <p:nvPr/>
        </p:nvSpPr>
        <p:spPr>
          <a:xfrm>
            <a:off x="6867232" y="6117647"/>
            <a:ext cx="1694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Zhang et al ACOP 2022</a:t>
            </a:r>
          </a:p>
        </p:txBody>
      </p:sp>
    </p:spTree>
    <p:extLst>
      <p:ext uri="{BB962C8B-B14F-4D97-AF65-F5344CB8AC3E}">
        <p14:creationId xmlns:p14="http://schemas.microsoft.com/office/powerpoint/2010/main" val="299045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10DA-A77C-8F79-D6CE-57C8BE84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E4FE-83F6-AC8E-9868-EF946CDB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understanding of ….</a:t>
            </a:r>
          </a:p>
          <a:p>
            <a:r>
              <a:rPr lang="en-US" dirty="0"/>
              <a:t>Better study design</a:t>
            </a:r>
          </a:p>
          <a:p>
            <a:r>
              <a:rPr lang="en-US" dirty="0"/>
              <a:t>More efficient drug development</a:t>
            </a:r>
          </a:p>
          <a:p>
            <a:pPr lvl="1"/>
            <a:r>
              <a:rPr lang="en-US" b="1" dirty="0"/>
              <a:t>Drug</a:t>
            </a:r>
            <a:r>
              <a:rPr lang="en-US" dirty="0"/>
              <a:t> – optimal storage, stability conditions, best dose</a:t>
            </a:r>
          </a:p>
          <a:p>
            <a:pPr lvl="1"/>
            <a:r>
              <a:rPr lang="en-US" b="1" dirty="0"/>
              <a:t>Patients</a:t>
            </a:r>
            <a:r>
              <a:rPr lang="en-US" dirty="0"/>
              <a:t> – exposure response, interpersonal variability</a:t>
            </a:r>
          </a:p>
          <a:p>
            <a:pPr lvl="1"/>
            <a:r>
              <a:rPr lang="en-US" b="1" dirty="0"/>
              <a:t>Observations</a:t>
            </a:r>
            <a:r>
              <a:rPr lang="en-US" dirty="0"/>
              <a:t> – efficacy, tolerability, safety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1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E596-C15D-21DB-95F7-8703762A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4D846C-C6B6-659F-4F00-A23C732FB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Prerequisites to models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Time for analysis, modeling, validation</a:t>
            </a:r>
          </a:p>
          <a:p>
            <a:r>
              <a:rPr lang="en-US" dirty="0"/>
              <a:t>Interpretation (team, senior leadership, others)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Regulatory assessment</a:t>
            </a:r>
          </a:p>
          <a:p>
            <a:r>
              <a:rPr lang="en-US" dirty="0"/>
              <a:t>Knowledge sharing</a:t>
            </a:r>
          </a:p>
          <a:p>
            <a:pPr lvl="1"/>
            <a:r>
              <a:rPr lang="en-US" dirty="0"/>
              <a:t>Package inserts</a:t>
            </a:r>
          </a:p>
          <a:p>
            <a:pPr lvl="1"/>
            <a:r>
              <a:rPr lang="en-US" dirty="0"/>
              <a:t>Publications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7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614419-06B8-2EBD-B774-611B69D4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Model-informed drug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88CA3-6719-2D2D-D3D5-F76B91A0F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978"/>
            <a:ext cx="10515600" cy="5018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Organized framework to support use of various models throughout drug development</a:t>
            </a:r>
          </a:p>
          <a:p>
            <a:r>
              <a:rPr lang="en-US" dirty="0"/>
              <a:t>Regulatory </a:t>
            </a:r>
            <a:r>
              <a:rPr lang="en-US" dirty="0" err="1"/>
              <a:t>guidances</a:t>
            </a:r>
            <a:r>
              <a:rPr lang="en-US" dirty="0"/>
              <a:t> (FDA, EMA, ICH)</a:t>
            </a:r>
          </a:p>
          <a:p>
            <a:pPr lvl="1"/>
            <a:r>
              <a:rPr lang="en-US" dirty="0"/>
              <a:t>ICH M15 – anticipated by 2025</a:t>
            </a:r>
          </a:p>
          <a:p>
            <a:pPr lvl="1"/>
            <a:r>
              <a:rPr lang="en-US" dirty="0"/>
              <a:t>FDA – 2018 – 2022 pilot of MIDD paired meeting program</a:t>
            </a:r>
          </a:p>
          <a:p>
            <a:r>
              <a:rPr lang="en-US" dirty="0"/>
              <a:t>FDA MIDD paired meeting program</a:t>
            </a:r>
          </a:p>
          <a:p>
            <a:pPr lvl="1"/>
            <a:r>
              <a:rPr lang="en-US" dirty="0"/>
              <a:t>Pilot results</a:t>
            </a:r>
          </a:p>
          <a:p>
            <a:pPr lvl="2"/>
            <a:r>
              <a:rPr lang="en-US" dirty="0"/>
              <a:t>Population pk, exposure response, PK/PD </a:t>
            </a:r>
          </a:p>
          <a:p>
            <a:pPr lvl="2"/>
            <a:r>
              <a:rPr lang="en-US" dirty="0"/>
              <a:t>Oncology and neurology most common of 14 therapeutic areas participating</a:t>
            </a:r>
          </a:p>
          <a:p>
            <a:pPr lvl="1"/>
            <a:r>
              <a:rPr lang="en-US" dirty="0"/>
              <a:t>Renewed in 2023</a:t>
            </a:r>
          </a:p>
          <a:p>
            <a:pPr lvl="1"/>
            <a:r>
              <a:rPr lang="en-US" dirty="0"/>
              <a:t>Quarterly applications accepted</a:t>
            </a:r>
          </a:p>
          <a:p>
            <a:pPr lvl="1"/>
            <a:r>
              <a:rPr lang="en-US" dirty="0"/>
              <a:t>Focus areas: dose selection, clinical trial simulation, predictive/mechanistic safety evaluation</a:t>
            </a:r>
          </a:p>
        </p:txBody>
      </p:sp>
    </p:spTree>
    <p:extLst>
      <p:ext uri="{BB962C8B-B14F-4D97-AF65-F5344CB8AC3E}">
        <p14:creationId xmlns:p14="http://schemas.microsoft.com/office/powerpoint/2010/main" val="74257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7D34-4462-7D23-A9F2-D7AE6393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 Good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61785-6508-4688-CC2B-A7EDEA76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(Clinical) development plan</a:t>
            </a:r>
          </a:p>
          <a:p>
            <a:pPr lvl="1"/>
            <a:r>
              <a:rPr lang="en-US" dirty="0"/>
              <a:t>Define target product profile (global?)</a:t>
            </a:r>
          </a:p>
          <a:p>
            <a:pPr lvl="1"/>
            <a:r>
              <a:rPr lang="en-US" dirty="0"/>
              <a:t>Describe studies needed to populate product profile (including pre-requisite studies)</a:t>
            </a:r>
          </a:p>
          <a:p>
            <a:pPr lvl="1"/>
            <a:r>
              <a:rPr lang="en-US" dirty="0"/>
              <a:t>Discuss with senior company leadership and regulatory authorities</a:t>
            </a:r>
          </a:p>
          <a:p>
            <a:r>
              <a:rPr lang="en-US" dirty="0"/>
              <a:t>MIDD development plan</a:t>
            </a:r>
          </a:p>
          <a:p>
            <a:pPr lvl="1"/>
            <a:r>
              <a:rPr lang="en-US" dirty="0"/>
              <a:t>Identify opportunities to incorporate models in development plan</a:t>
            </a:r>
          </a:p>
          <a:p>
            <a:pPr lvl="1"/>
            <a:r>
              <a:rPr lang="en-US" dirty="0"/>
              <a:t>Describe modeling activities to support registration</a:t>
            </a:r>
          </a:p>
          <a:p>
            <a:pPr lvl="1"/>
            <a:r>
              <a:rPr lang="en-US" dirty="0"/>
              <a:t>Discuss with senior company leadership and regulatory authorities</a:t>
            </a:r>
          </a:p>
          <a:p>
            <a:r>
              <a:rPr lang="en-US" dirty="0"/>
              <a:t>Incorporate ‘check-points’ to revisit initial assumptions and results</a:t>
            </a:r>
          </a:p>
        </p:txBody>
      </p:sp>
    </p:spTree>
    <p:extLst>
      <p:ext uri="{BB962C8B-B14F-4D97-AF65-F5344CB8AC3E}">
        <p14:creationId xmlns:p14="http://schemas.microsoft.com/office/powerpoint/2010/main" val="54760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DD43-79C8-E025-12BF-E8628B42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optimization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952F8C-FA52-5EDD-A0DC-E86F31E65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29" y="2144487"/>
            <a:ext cx="6932767" cy="393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B6F84-16F0-8FB8-40AE-B9146D29D435}"/>
              </a:ext>
            </a:extLst>
          </p:cNvPr>
          <p:cNvSpPr txBox="1"/>
          <p:nvPr/>
        </p:nvSpPr>
        <p:spPr>
          <a:xfrm>
            <a:off x="594764" y="6476310"/>
            <a:ext cx="1075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McCallum et al. in </a:t>
            </a:r>
            <a:r>
              <a:rPr lang="en-US" dirty="0" err="1"/>
              <a:t>Padmanabham</a:t>
            </a:r>
            <a:r>
              <a:rPr lang="en-US" dirty="0"/>
              <a:t> ed Handbook of Pharmacogenomic and Stratified Medicine 2014</a:t>
            </a:r>
          </a:p>
        </p:txBody>
      </p:sp>
    </p:spTree>
    <p:extLst>
      <p:ext uri="{BB962C8B-B14F-4D97-AF65-F5344CB8AC3E}">
        <p14:creationId xmlns:p14="http://schemas.microsoft.com/office/powerpoint/2010/main" val="3110457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0EBD-7368-BA5D-E693-A6BEFA8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475E-E45A-48FC-E3DD-52E591E8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4259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questions</a:t>
            </a:r>
          </a:p>
          <a:p>
            <a:pPr lvl="1"/>
            <a:r>
              <a:rPr lang="en-US" dirty="0"/>
              <a:t>How are safety/tolerability and efficacy defined?</a:t>
            </a:r>
          </a:p>
          <a:p>
            <a:pPr lvl="1"/>
            <a:r>
              <a:rPr lang="en-US" dirty="0"/>
              <a:t>What doses (concentrations) are associated with safety/tolerability and efficacy?</a:t>
            </a:r>
          </a:p>
          <a:p>
            <a:r>
              <a:rPr lang="en-US" dirty="0"/>
              <a:t>Nonclinical</a:t>
            </a:r>
          </a:p>
          <a:p>
            <a:pPr lvl="1"/>
            <a:r>
              <a:rPr lang="en-US" dirty="0"/>
              <a:t>Biomarkers </a:t>
            </a:r>
          </a:p>
          <a:p>
            <a:pPr lvl="1"/>
            <a:r>
              <a:rPr lang="en-US" dirty="0"/>
              <a:t>Drug concentration measurements</a:t>
            </a:r>
          </a:p>
          <a:p>
            <a:r>
              <a:rPr lang="en-US" dirty="0"/>
              <a:t>Translate nonclinical -&gt; clinical simulations</a:t>
            </a:r>
          </a:p>
          <a:p>
            <a:r>
              <a:rPr lang="en-US" dirty="0"/>
              <a:t>Clinical</a:t>
            </a:r>
          </a:p>
          <a:p>
            <a:pPr lvl="1"/>
            <a:r>
              <a:rPr lang="en-US" dirty="0"/>
              <a:t>Phase 1 – healthy volunteers, patients</a:t>
            </a:r>
          </a:p>
          <a:p>
            <a:pPr lvl="1"/>
            <a:r>
              <a:rPr lang="en-US" dirty="0"/>
              <a:t>Phase 2 – patients </a:t>
            </a:r>
          </a:p>
          <a:p>
            <a:pPr lvl="1"/>
            <a:r>
              <a:rPr lang="en-US" dirty="0"/>
              <a:t>Phase 3 – patients – more limited dose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2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649D-59DA-F0FB-6020-A60E7D55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changed since ancient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C182-A6C3-5F27-6A6F-FEE780CE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Placebo-controlled trials</a:t>
            </a:r>
          </a:p>
          <a:p>
            <a:r>
              <a:rPr lang="en-US" dirty="0"/>
              <a:t>Active comparator trials</a:t>
            </a:r>
          </a:p>
          <a:p>
            <a:r>
              <a:rPr lang="en-US" dirty="0"/>
              <a:t>Dose to maximum tolerated dose</a:t>
            </a:r>
          </a:p>
          <a:p>
            <a:r>
              <a:rPr lang="en-US" dirty="0"/>
              <a:t>Patient outcome studies</a:t>
            </a:r>
          </a:p>
          <a:p>
            <a:r>
              <a:rPr lang="en-US" dirty="0"/>
              <a:t>Systematic review of all information</a:t>
            </a:r>
          </a:p>
          <a:p>
            <a:pPr lvl="1"/>
            <a:r>
              <a:rPr lang="en-US" dirty="0"/>
              <a:t>FDA Jan 2023 – Optimizing the Dosage of Human Prescription Drugs and Biological Products for Treatment of Oncologic Diseases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5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E9A-84CB-9AD8-C0A9-6D24933E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6F26-FDDF-9463-495C-B32B39AD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 development</a:t>
            </a:r>
          </a:p>
          <a:p>
            <a:r>
              <a:rPr lang="en-US" dirty="0"/>
              <a:t>Models</a:t>
            </a:r>
          </a:p>
          <a:p>
            <a:r>
              <a:rPr lang="en-US" dirty="0"/>
              <a:t>MIDD </a:t>
            </a:r>
          </a:p>
          <a:p>
            <a:r>
              <a:rPr lang="en-US" dirty="0"/>
              <a:t>Dose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E7B01-2DC6-6460-2630-AB17C1C0AEC3}"/>
              </a:ext>
            </a:extLst>
          </p:cNvPr>
          <p:cNvSpPr txBox="1"/>
          <p:nvPr/>
        </p:nvSpPr>
        <p:spPr>
          <a:xfrm>
            <a:off x="576775" y="6176963"/>
            <a:ext cx="695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print - Opinions are my own and not meant to represent those of </a:t>
            </a:r>
            <a:r>
              <a:rPr lang="en-US" dirty="0" err="1"/>
              <a:t>Vivpro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3A4B-D2DD-82B4-8BDC-96CC8AAF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MIDD Paired Meetings (or Clinical Pharmacology Dose Meeting)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95B6-E114-B149-F541-F86FEFAE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Request (goal to obtain specific feedback on MIDD approach to question of interest)</a:t>
            </a:r>
          </a:p>
          <a:p>
            <a:r>
              <a:rPr lang="en-US" dirty="0"/>
              <a:t>Paired strategies (chronological, deep dive, different topics)</a:t>
            </a:r>
          </a:p>
          <a:p>
            <a:r>
              <a:rPr lang="en-US" dirty="0"/>
              <a:t>Background Document</a:t>
            </a:r>
          </a:p>
          <a:p>
            <a:pPr lvl="1"/>
            <a:r>
              <a:rPr lang="en-US" dirty="0"/>
              <a:t>Not a ‘core dump’</a:t>
            </a:r>
          </a:p>
          <a:p>
            <a:pPr lvl="1"/>
            <a:r>
              <a:rPr lang="en-US" dirty="0"/>
              <a:t>Relevant information, thoughtfully summarized</a:t>
            </a:r>
          </a:p>
          <a:p>
            <a:pPr lvl="1"/>
            <a:r>
              <a:rPr lang="en-US" dirty="0"/>
              <a:t>Oncology Dosing Tool Kit</a:t>
            </a:r>
          </a:p>
          <a:p>
            <a:pPr lvl="2"/>
            <a:r>
              <a:rPr lang="en-US" dirty="0"/>
              <a:t>Translational evidence</a:t>
            </a:r>
          </a:p>
          <a:p>
            <a:pPr lvl="2"/>
            <a:r>
              <a:rPr lang="en-US" dirty="0"/>
              <a:t>PK characteristics</a:t>
            </a:r>
          </a:p>
          <a:p>
            <a:pPr lvl="2"/>
            <a:r>
              <a:rPr lang="en-US" dirty="0"/>
              <a:t>Safety</a:t>
            </a:r>
          </a:p>
          <a:p>
            <a:pPr lvl="2"/>
            <a:r>
              <a:rPr lang="en-US" dirty="0"/>
              <a:t>Efficacy</a:t>
            </a:r>
          </a:p>
          <a:p>
            <a:pPr lvl="2"/>
            <a:r>
              <a:rPr lang="en-US" dirty="0"/>
              <a:t>Dose- and exposure response</a:t>
            </a:r>
          </a:p>
        </p:txBody>
      </p:sp>
    </p:spTree>
    <p:extLst>
      <p:ext uri="{BB962C8B-B14F-4D97-AF65-F5344CB8AC3E}">
        <p14:creationId xmlns:p14="http://schemas.microsoft.com/office/powerpoint/2010/main" val="1577775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17C4-B2C4-3DB3-3FAD-B5D54854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DC6C-9C5E-47E6-F861-40A271E4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Dose optimization in patients is the ultimate goal of drug development</a:t>
            </a:r>
          </a:p>
          <a:p>
            <a:r>
              <a:rPr lang="en-US" dirty="0"/>
              <a:t>Development plans, including planned modeling activity, facilitate clear communication of assumptions, key milestones and timelines</a:t>
            </a:r>
          </a:p>
          <a:p>
            <a:r>
              <a:rPr lang="en-US" dirty="0"/>
              <a:t>MIDD (quality, nonclinical, clinical, marketing, real world evidence) offers a boost to efficiency </a:t>
            </a:r>
            <a:r>
              <a:rPr lang="en-US"/>
              <a:t>of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40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EB9A-FC3A-8B16-815A-887930D0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E992-DB0D-A7C6-6F28-5C66FFD63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Lalonde et al. Clin Pharm </a:t>
            </a:r>
            <a:r>
              <a:rPr lang="en-US" dirty="0" err="1"/>
              <a:t>Ther</a:t>
            </a:r>
            <a:r>
              <a:rPr lang="en-US" dirty="0"/>
              <a:t> 2007. Model-based </a:t>
            </a:r>
            <a:r>
              <a:rPr lang="en-US"/>
              <a:t>drug development.</a:t>
            </a:r>
            <a:endParaRPr lang="en-US" dirty="0"/>
          </a:p>
          <a:p>
            <a:r>
              <a:rPr lang="en-US" dirty="0"/>
              <a:t>Marshall et al. Clin Pharm </a:t>
            </a:r>
            <a:r>
              <a:rPr lang="en-US" dirty="0" err="1"/>
              <a:t>Ther</a:t>
            </a:r>
            <a:r>
              <a:rPr lang="en-US" dirty="0"/>
              <a:t> 2016. Good practices in model-informed drug discovery and development: Practice, application and documentation. </a:t>
            </a:r>
          </a:p>
          <a:p>
            <a:r>
              <a:rPr lang="en-US" dirty="0" err="1"/>
              <a:t>Galluppi</a:t>
            </a:r>
            <a:r>
              <a:rPr lang="en-US" dirty="0"/>
              <a:t> et al. Clin Pharm </a:t>
            </a:r>
            <a:r>
              <a:rPr lang="en-US" dirty="0" err="1"/>
              <a:t>Ther</a:t>
            </a:r>
            <a:r>
              <a:rPr lang="en-US" dirty="0"/>
              <a:t> 2024. Preparing for the FDA Model-Informed Drug Development (MIDD) Paired Meeting Program.</a:t>
            </a:r>
          </a:p>
          <a:p>
            <a:r>
              <a:rPr lang="en-US" dirty="0" err="1"/>
              <a:t>Madabushi</a:t>
            </a:r>
            <a:r>
              <a:rPr lang="en-US" dirty="0"/>
              <a:t> R et al. Clin Pharm </a:t>
            </a:r>
            <a:r>
              <a:rPr lang="en-US" dirty="0" err="1"/>
              <a:t>Ther</a:t>
            </a:r>
            <a:r>
              <a:rPr lang="en-US" dirty="0"/>
              <a:t> 2024. The US Food and Drug Administration’s model-informed drug development meeting program: From Pilot to Pathway.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9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96941ED-4675-4031-ADFF-389DAF7BF0BC}"/>
              </a:ext>
            </a:extLst>
          </p:cNvPr>
          <p:cNvSpPr/>
          <p:nvPr/>
        </p:nvSpPr>
        <p:spPr>
          <a:xfrm flipH="1">
            <a:off x="2676533" y="3392489"/>
            <a:ext cx="9515467" cy="3488927"/>
          </a:xfrm>
          <a:custGeom>
            <a:avLst/>
            <a:gdLst>
              <a:gd name="connsiteX0" fmla="*/ 6929317 w 9393547"/>
              <a:gd name="connsiteY0" fmla="*/ 0 h 3481307"/>
              <a:gd name="connsiteX1" fmla="*/ 0 w 9393547"/>
              <a:gd name="connsiteY1" fmla="*/ 0 h 3481307"/>
              <a:gd name="connsiteX2" fmla="*/ 0 w 9393547"/>
              <a:gd name="connsiteY2" fmla="*/ 3481307 h 3481307"/>
              <a:gd name="connsiteX3" fmla="*/ 9393547 w 9393547"/>
              <a:gd name="connsiteY3" fmla="*/ 3481307 h 3481307"/>
              <a:gd name="connsiteX4" fmla="*/ 9157652 w 9393547"/>
              <a:gd name="connsiteY4" fmla="*/ 3445306 h 3481307"/>
              <a:gd name="connsiteX5" fmla="*/ 6858615 w 9393547"/>
              <a:gd name="connsiteY5" fmla="*/ 624484 h 3481307"/>
              <a:gd name="connsiteX6" fmla="*/ 6903587 w 9393547"/>
              <a:gd name="connsiteY6" fmla="*/ 114797 h 3481307"/>
              <a:gd name="connsiteX7" fmla="*/ 6929317 w 9393547"/>
              <a:gd name="connsiteY7" fmla="*/ 0 h 3481307"/>
              <a:gd name="connsiteX0" fmla="*/ 6929317 w 9515467"/>
              <a:gd name="connsiteY0" fmla="*/ 0 h 3488927"/>
              <a:gd name="connsiteX1" fmla="*/ 0 w 9515467"/>
              <a:gd name="connsiteY1" fmla="*/ 0 h 3488927"/>
              <a:gd name="connsiteX2" fmla="*/ 0 w 9515467"/>
              <a:gd name="connsiteY2" fmla="*/ 3481307 h 3488927"/>
              <a:gd name="connsiteX3" fmla="*/ 9515467 w 9515467"/>
              <a:gd name="connsiteY3" fmla="*/ 3488927 h 3488927"/>
              <a:gd name="connsiteX4" fmla="*/ 9157652 w 9515467"/>
              <a:gd name="connsiteY4" fmla="*/ 3445306 h 3488927"/>
              <a:gd name="connsiteX5" fmla="*/ 6858615 w 9515467"/>
              <a:gd name="connsiteY5" fmla="*/ 624484 h 3488927"/>
              <a:gd name="connsiteX6" fmla="*/ 6903587 w 9515467"/>
              <a:gd name="connsiteY6" fmla="*/ 114797 h 3488927"/>
              <a:gd name="connsiteX7" fmla="*/ 6929317 w 9515467"/>
              <a:gd name="connsiteY7" fmla="*/ 0 h 348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5467" h="3488927">
                <a:moveTo>
                  <a:pt x="6929317" y="0"/>
                </a:moveTo>
                <a:lnTo>
                  <a:pt x="0" y="0"/>
                </a:lnTo>
                <a:lnTo>
                  <a:pt x="0" y="3481307"/>
                </a:lnTo>
                <a:lnTo>
                  <a:pt x="9515467" y="3488927"/>
                </a:lnTo>
                <a:cubicBezTo>
                  <a:pt x="9436835" y="3476927"/>
                  <a:pt x="9236284" y="3457306"/>
                  <a:pt x="9157652" y="3445306"/>
                </a:cubicBezTo>
                <a:cubicBezTo>
                  <a:pt x="7845594" y="3176820"/>
                  <a:pt x="6858615" y="2015914"/>
                  <a:pt x="6858615" y="624484"/>
                </a:cubicBezTo>
                <a:cubicBezTo>
                  <a:pt x="6858615" y="450556"/>
                  <a:pt x="6874036" y="280229"/>
                  <a:pt x="6903587" y="114797"/>
                </a:cubicBezTo>
                <a:lnTo>
                  <a:pt x="6929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26820-DCA8-49CA-8259-8C4A3D71F707}"/>
              </a:ext>
            </a:extLst>
          </p:cNvPr>
          <p:cNvSpPr/>
          <p:nvPr/>
        </p:nvSpPr>
        <p:spPr>
          <a:xfrm>
            <a:off x="5265120" y="1773109"/>
            <a:ext cx="6641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600" b="1" dirty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4CD5C6B7-F4AD-4574-BC1C-943E5788A59A}"/>
              </a:ext>
            </a:extLst>
          </p:cNvPr>
          <p:cNvSpPr/>
          <p:nvPr/>
        </p:nvSpPr>
        <p:spPr>
          <a:xfrm>
            <a:off x="-110378" y="1381797"/>
            <a:ext cx="5493314" cy="5493314"/>
          </a:xfrm>
          <a:prstGeom prst="blockArc">
            <a:avLst>
              <a:gd name="adj1" fmla="val 13934784"/>
              <a:gd name="adj2" fmla="val 7931805"/>
              <a:gd name="adj3" fmla="val 24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FF0BF-BAB4-42CA-86FE-C63821C9CA7B}"/>
              </a:ext>
            </a:extLst>
          </p:cNvPr>
          <p:cNvGrpSpPr/>
          <p:nvPr/>
        </p:nvGrpSpPr>
        <p:grpSpPr>
          <a:xfrm>
            <a:off x="6534273" y="4468501"/>
            <a:ext cx="2981194" cy="584775"/>
            <a:chOff x="4160562" y="7351909"/>
            <a:chExt cx="2981194" cy="5847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F644F7-B85A-43E4-B814-DD37E45D575F}"/>
                </a:ext>
              </a:extLst>
            </p:cNvPr>
            <p:cNvSpPr/>
            <p:nvPr/>
          </p:nvSpPr>
          <p:spPr>
            <a:xfrm>
              <a:off x="4818130" y="7351909"/>
              <a:ext cx="23236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Email Address: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sales@vivpro.ai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hape 2856">
              <a:extLst>
                <a:ext uri="{FF2B5EF4-FFF2-40B4-BE49-F238E27FC236}">
                  <a16:creationId xmlns:a16="http://schemas.microsoft.com/office/drawing/2014/main" id="{BCA043BF-8090-4899-A7E5-F07544CE4053}"/>
                </a:ext>
              </a:extLst>
            </p:cNvPr>
            <p:cNvSpPr/>
            <p:nvPr/>
          </p:nvSpPr>
          <p:spPr>
            <a:xfrm>
              <a:off x="4160562" y="7373444"/>
              <a:ext cx="468878" cy="4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2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algn="l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  <a:sym typeface="Gill Sans"/>
              </a:endParaRPr>
            </a:p>
          </p:txBody>
        </p:sp>
      </p:grpSp>
      <p:sp>
        <p:nvSpPr>
          <p:cNvPr id="16" name="Block Arc 15">
            <a:extLst>
              <a:ext uri="{FF2B5EF4-FFF2-40B4-BE49-F238E27FC236}">
                <a16:creationId xmlns:a16="http://schemas.microsoft.com/office/drawing/2014/main" id="{0BC2FD9C-CCC9-4D11-B6C7-0830393816B4}"/>
              </a:ext>
            </a:extLst>
          </p:cNvPr>
          <p:cNvSpPr/>
          <p:nvPr/>
        </p:nvSpPr>
        <p:spPr>
          <a:xfrm>
            <a:off x="429615" y="1921790"/>
            <a:ext cx="4413328" cy="4413328"/>
          </a:xfrm>
          <a:prstGeom prst="blockArc">
            <a:avLst>
              <a:gd name="adj1" fmla="val 7933430"/>
              <a:gd name="adj2" fmla="val 7931805"/>
              <a:gd name="adj3" fmla="val 24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5D9D1857-3135-4401-A8FA-414434879759}"/>
              </a:ext>
            </a:extLst>
          </p:cNvPr>
          <p:cNvSpPr/>
          <p:nvPr/>
        </p:nvSpPr>
        <p:spPr>
          <a:xfrm>
            <a:off x="1056498" y="3185426"/>
            <a:ext cx="3159562" cy="1886056"/>
          </a:xfrm>
          <a:custGeom>
            <a:avLst/>
            <a:gdLst>
              <a:gd name="connsiteX0" fmla="*/ 778497 w 2101078"/>
              <a:gd name="connsiteY0" fmla="*/ 1101872 h 1254211"/>
              <a:gd name="connsiteX1" fmla="*/ 819476 w 2101078"/>
              <a:gd name="connsiteY1" fmla="*/ 1116152 h 1254211"/>
              <a:gd name="connsiteX2" fmla="*/ 861803 w 2101078"/>
              <a:gd name="connsiteY2" fmla="*/ 1153879 h 1254211"/>
              <a:gd name="connsiteX3" fmla="*/ 929527 w 2101078"/>
              <a:gd name="connsiteY3" fmla="*/ 1223938 h 1254211"/>
              <a:gd name="connsiteX4" fmla="*/ 785168 w 2101078"/>
              <a:gd name="connsiteY4" fmla="*/ 1239857 h 1254211"/>
              <a:gd name="connsiteX5" fmla="*/ 742841 w 2101078"/>
              <a:gd name="connsiteY5" fmla="*/ 1202130 h 1254211"/>
              <a:gd name="connsiteX6" fmla="*/ 738242 w 2101078"/>
              <a:gd name="connsiteY6" fmla="*/ 1122076 h 1254211"/>
              <a:gd name="connsiteX7" fmla="*/ 739422 w 2101078"/>
              <a:gd name="connsiteY7" fmla="*/ 1120752 h 1254211"/>
              <a:gd name="connsiteX8" fmla="*/ 778497 w 2101078"/>
              <a:gd name="connsiteY8" fmla="*/ 1101872 h 1254211"/>
              <a:gd name="connsiteX9" fmla="*/ 472483 w 2101078"/>
              <a:gd name="connsiteY9" fmla="*/ 1070212 h 1254211"/>
              <a:gd name="connsiteX10" fmla="*/ 472483 w 2101078"/>
              <a:gd name="connsiteY10" fmla="*/ 1070212 h 1254211"/>
              <a:gd name="connsiteX11" fmla="*/ 472484 w 2101078"/>
              <a:gd name="connsiteY11" fmla="*/ 1070213 h 1254211"/>
              <a:gd name="connsiteX12" fmla="*/ 693851 w 2101078"/>
              <a:gd name="connsiteY12" fmla="*/ 960439 h 1254211"/>
              <a:gd name="connsiteX13" fmla="*/ 721637 w 2101078"/>
              <a:gd name="connsiteY13" fmla="*/ 969783 h 1254211"/>
              <a:gd name="connsiteX14" fmla="*/ 748656 w 2101078"/>
              <a:gd name="connsiteY14" fmla="*/ 1070624 h 1254211"/>
              <a:gd name="connsiteX15" fmla="*/ 720448 w 2101078"/>
              <a:gd name="connsiteY15" fmla="*/ 1119479 h 1254211"/>
              <a:gd name="connsiteX16" fmla="*/ 619608 w 2101078"/>
              <a:gd name="connsiteY16" fmla="*/ 1146499 h 1254211"/>
              <a:gd name="connsiteX17" fmla="*/ 619608 w 2101078"/>
              <a:gd name="connsiteY17" fmla="*/ 1146500 h 1254211"/>
              <a:gd name="connsiteX18" fmla="*/ 592588 w 2101078"/>
              <a:gd name="connsiteY18" fmla="*/ 1045658 h 1254211"/>
              <a:gd name="connsiteX19" fmla="*/ 620795 w 2101078"/>
              <a:gd name="connsiteY19" fmla="*/ 996803 h 1254211"/>
              <a:gd name="connsiteX20" fmla="*/ 693851 w 2101078"/>
              <a:gd name="connsiteY20" fmla="*/ 960439 h 1254211"/>
              <a:gd name="connsiteX21" fmla="*/ 546728 w 2101078"/>
              <a:gd name="connsiteY21" fmla="*/ 884152 h 1254211"/>
              <a:gd name="connsiteX22" fmla="*/ 574512 w 2101078"/>
              <a:gd name="connsiteY22" fmla="*/ 893495 h 1254211"/>
              <a:gd name="connsiteX23" fmla="*/ 601533 w 2101078"/>
              <a:gd name="connsiteY23" fmla="*/ 994337 h 1254211"/>
              <a:gd name="connsiteX24" fmla="*/ 573325 w 2101078"/>
              <a:gd name="connsiteY24" fmla="*/ 1043193 h 1254211"/>
              <a:gd name="connsiteX25" fmla="*/ 500269 w 2101078"/>
              <a:gd name="connsiteY25" fmla="*/ 1079556 h 1254211"/>
              <a:gd name="connsiteX26" fmla="*/ 472483 w 2101078"/>
              <a:gd name="connsiteY26" fmla="*/ 1070212 h 1254211"/>
              <a:gd name="connsiteX27" fmla="*/ 450500 w 2101078"/>
              <a:gd name="connsiteY27" fmla="*/ 1050821 h 1254211"/>
              <a:gd name="connsiteX28" fmla="*/ 445464 w 2101078"/>
              <a:gd name="connsiteY28" fmla="*/ 969371 h 1254211"/>
              <a:gd name="connsiteX29" fmla="*/ 473671 w 2101078"/>
              <a:gd name="connsiteY29" fmla="*/ 920516 h 1254211"/>
              <a:gd name="connsiteX30" fmla="*/ 546728 w 2101078"/>
              <a:gd name="connsiteY30" fmla="*/ 884152 h 1254211"/>
              <a:gd name="connsiteX31" fmla="*/ 319661 w 2101078"/>
              <a:gd name="connsiteY31" fmla="*/ 824707 h 1254211"/>
              <a:gd name="connsiteX32" fmla="*/ 462780 w 2101078"/>
              <a:gd name="connsiteY32" fmla="*/ 921719 h 1254211"/>
              <a:gd name="connsiteX33" fmla="*/ 441858 w 2101078"/>
              <a:gd name="connsiteY33" fmla="*/ 946904 h 1254211"/>
              <a:gd name="connsiteX34" fmla="*/ 319661 w 2101078"/>
              <a:gd name="connsiteY34" fmla="*/ 946903 h 1254211"/>
              <a:gd name="connsiteX35" fmla="*/ 319661 w 2101078"/>
              <a:gd name="connsiteY35" fmla="*/ 824707 h 1254211"/>
              <a:gd name="connsiteX36" fmla="*/ 420142 w 2101078"/>
              <a:gd name="connsiteY36" fmla="*/ 201685 h 1254211"/>
              <a:gd name="connsiteX37" fmla="*/ 465113 w 2101078"/>
              <a:gd name="connsiteY37" fmla="*/ 217627 h 1254211"/>
              <a:gd name="connsiteX38" fmla="*/ 570435 w 2101078"/>
              <a:gd name="connsiteY38" fmla="*/ 225567 h 1254211"/>
              <a:gd name="connsiteX39" fmla="*/ 458815 w 2101078"/>
              <a:gd name="connsiteY39" fmla="*/ 351961 h 1254211"/>
              <a:gd name="connsiteX40" fmla="*/ 621577 w 2101078"/>
              <a:gd name="connsiteY40" fmla="*/ 421965 h 1254211"/>
              <a:gd name="connsiteX41" fmla="*/ 806068 w 2101078"/>
              <a:gd name="connsiteY41" fmla="*/ 321937 h 1254211"/>
              <a:gd name="connsiteX42" fmla="*/ 920496 w 2101078"/>
              <a:gd name="connsiteY42" fmla="*/ 287687 h 1254211"/>
              <a:gd name="connsiteX43" fmla="*/ 980826 w 2101078"/>
              <a:gd name="connsiteY43" fmla="*/ 294692 h 1254211"/>
              <a:gd name="connsiteX44" fmla="*/ 1315164 w 2101078"/>
              <a:gd name="connsiteY44" fmla="*/ 518882 h 1254211"/>
              <a:gd name="connsiteX45" fmla="*/ 1659853 w 2101078"/>
              <a:gd name="connsiteY45" fmla="*/ 891594 h 1254211"/>
              <a:gd name="connsiteX46" fmla="*/ 1550786 w 2101078"/>
              <a:gd name="connsiteY46" fmla="*/ 1007120 h 1254211"/>
              <a:gd name="connsiteX47" fmla="*/ 1274034 w 2101078"/>
              <a:gd name="connsiteY47" fmla="*/ 760437 h 1254211"/>
              <a:gd name="connsiteX48" fmla="*/ 1253062 w 2101078"/>
              <a:gd name="connsiteY48" fmla="*/ 761547 h 1254211"/>
              <a:gd name="connsiteX49" fmla="*/ 1254172 w 2101078"/>
              <a:gd name="connsiteY49" fmla="*/ 782519 h 1254211"/>
              <a:gd name="connsiteX50" fmla="*/ 1527302 w 2101078"/>
              <a:gd name="connsiteY50" fmla="*/ 1028191 h 1254211"/>
              <a:gd name="connsiteX51" fmla="*/ 1339271 w 2101078"/>
              <a:gd name="connsiteY51" fmla="*/ 1154855 h 1254211"/>
              <a:gd name="connsiteX52" fmla="*/ 1127266 w 2101078"/>
              <a:gd name="connsiteY52" fmla="*/ 942850 h 1254211"/>
              <a:gd name="connsiteX53" fmla="*/ 1106264 w 2101078"/>
              <a:gd name="connsiteY53" fmla="*/ 942850 h 1254211"/>
              <a:gd name="connsiteX54" fmla="*/ 1106264 w 2101078"/>
              <a:gd name="connsiteY54" fmla="*/ 963852 h 1254211"/>
              <a:gd name="connsiteX55" fmla="*/ 1310678 w 2101078"/>
              <a:gd name="connsiteY55" fmla="*/ 1168264 h 1254211"/>
              <a:gd name="connsiteX56" fmla="*/ 1168877 w 2101078"/>
              <a:gd name="connsiteY56" fmla="*/ 1219285 h 1254211"/>
              <a:gd name="connsiteX57" fmla="*/ 982791 w 2101078"/>
              <a:gd name="connsiteY57" fmla="*/ 1052842 h 1254211"/>
              <a:gd name="connsiteX58" fmla="*/ 961823 w 2101078"/>
              <a:gd name="connsiteY58" fmla="*/ 1054010 h 1254211"/>
              <a:gd name="connsiteX59" fmla="*/ 962990 w 2101078"/>
              <a:gd name="connsiteY59" fmla="*/ 1074979 h 1254211"/>
              <a:gd name="connsiteX60" fmla="*/ 1133240 w 2101078"/>
              <a:gd name="connsiteY60" fmla="*/ 1227258 h 1254211"/>
              <a:gd name="connsiteX61" fmla="*/ 1093756 w 2101078"/>
              <a:gd name="connsiteY61" fmla="*/ 1234962 h 1254211"/>
              <a:gd name="connsiteX62" fmla="*/ 990790 w 2101078"/>
              <a:gd name="connsiteY62" fmla="*/ 1234541 h 1254211"/>
              <a:gd name="connsiteX63" fmla="*/ 977996 w 2101078"/>
              <a:gd name="connsiteY63" fmla="*/ 1229971 h 1254211"/>
              <a:gd name="connsiteX64" fmla="*/ 916526 w 2101078"/>
              <a:gd name="connsiteY64" fmla="*/ 1183663 h 1254211"/>
              <a:gd name="connsiteX65" fmla="*/ 866639 w 2101078"/>
              <a:gd name="connsiteY65" fmla="*/ 1142856 h 1254211"/>
              <a:gd name="connsiteX66" fmla="*/ 823577 w 2101078"/>
              <a:gd name="connsiteY66" fmla="*/ 1090565 h 1254211"/>
              <a:gd name="connsiteX67" fmla="*/ 798437 w 2101078"/>
              <a:gd name="connsiteY67" fmla="*/ 1075875 h 1254211"/>
              <a:gd name="connsiteX68" fmla="*/ 782369 w 2101078"/>
              <a:gd name="connsiteY68" fmla="*/ 1073696 h 1254211"/>
              <a:gd name="connsiteX69" fmla="*/ 791383 w 2101078"/>
              <a:gd name="connsiteY69" fmla="*/ 1046888 h 1254211"/>
              <a:gd name="connsiteX70" fmla="*/ 738479 w 2101078"/>
              <a:gd name="connsiteY70" fmla="*/ 940605 h 1254211"/>
              <a:gd name="connsiteX71" fmla="*/ 656985 w 2101078"/>
              <a:gd name="connsiteY71" fmla="*/ 929875 h 1254211"/>
              <a:gd name="connsiteX72" fmla="*/ 642235 w 2101078"/>
              <a:gd name="connsiteY72" fmla="*/ 935383 h 1254211"/>
              <a:gd name="connsiteX73" fmla="*/ 634187 w 2101078"/>
              <a:gd name="connsiteY73" fmla="*/ 910226 h 1254211"/>
              <a:gd name="connsiteX74" fmla="*/ 591356 w 2101078"/>
              <a:gd name="connsiteY74" fmla="*/ 864318 h 1254211"/>
              <a:gd name="connsiteX75" fmla="*/ 472861 w 2101078"/>
              <a:gd name="connsiteY75" fmla="*/ 871645 h 1254211"/>
              <a:gd name="connsiteX76" fmla="*/ 458875 w 2101078"/>
              <a:gd name="connsiteY76" fmla="*/ 887500 h 1254211"/>
              <a:gd name="connsiteX77" fmla="*/ 290462 w 2101078"/>
              <a:gd name="connsiteY77" fmla="*/ 758107 h 1254211"/>
              <a:gd name="connsiteX78" fmla="*/ 411062 w 2101078"/>
              <a:gd name="connsiteY78" fmla="*/ 211478 h 1254211"/>
              <a:gd name="connsiteX79" fmla="*/ 420142 w 2101078"/>
              <a:gd name="connsiteY79" fmla="*/ 201685 h 1254211"/>
              <a:gd name="connsiteX80" fmla="*/ 191496 w 2101078"/>
              <a:gd name="connsiteY80" fmla="*/ 107869 h 1254211"/>
              <a:gd name="connsiteX81" fmla="*/ 386881 w 2101078"/>
              <a:gd name="connsiteY81" fmla="*/ 175593 h 1254211"/>
              <a:gd name="connsiteX82" fmla="*/ 313319 w 2101078"/>
              <a:gd name="connsiteY82" fmla="*/ 454660 h 1254211"/>
              <a:gd name="connsiteX83" fmla="*/ 251044 w 2101078"/>
              <a:gd name="connsiteY83" fmla="*/ 760584 h 1254211"/>
              <a:gd name="connsiteX84" fmla="*/ 0 w 2101078"/>
              <a:gd name="connsiteY84" fmla="*/ 717382 h 1254211"/>
              <a:gd name="connsiteX85" fmla="*/ 1018756 w 2101078"/>
              <a:gd name="connsiteY85" fmla="*/ 40727 h 1254211"/>
              <a:gd name="connsiteX86" fmla="*/ 1058281 w 2101078"/>
              <a:gd name="connsiteY86" fmla="*/ 42481 h 1254211"/>
              <a:gd name="connsiteX87" fmla="*/ 1435822 w 2101078"/>
              <a:gd name="connsiteY87" fmla="*/ 107869 h 1254211"/>
              <a:gd name="connsiteX88" fmla="*/ 1610191 w 2101078"/>
              <a:gd name="connsiteY88" fmla="*/ 100474 h 1254211"/>
              <a:gd name="connsiteX89" fmla="*/ 1901713 w 2101078"/>
              <a:gd name="connsiteY89" fmla="*/ 604899 h 1254211"/>
              <a:gd name="connsiteX90" fmla="*/ 1809080 w 2101078"/>
              <a:gd name="connsiteY90" fmla="*/ 649658 h 1254211"/>
              <a:gd name="connsiteX91" fmla="*/ 1668573 w 2101078"/>
              <a:gd name="connsiteY91" fmla="*/ 780045 h 1254211"/>
              <a:gd name="connsiteX92" fmla="*/ 1259116 w 2101078"/>
              <a:gd name="connsiteY92" fmla="*/ 450378 h 1254211"/>
              <a:gd name="connsiteX93" fmla="*/ 988222 w 2101078"/>
              <a:gd name="connsiteY93" fmla="*/ 265112 h 1254211"/>
              <a:gd name="connsiteX94" fmla="*/ 793614 w 2101078"/>
              <a:gd name="connsiteY94" fmla="*/ 307147 h 1254211"/>
              <a:gd name="connsiteX95" fmla="*/ 599395 w 2101078"/>
              <a:gd name="connsiteY95" fmla="*/ 406786 h 1254211"/>
              <a:gd name="connsiteX96" fmla="*/ 486912 w 2101078"/>
              <a:gd name="connsiteY96" fmla="*/ 353853 h 1254211"/>
              <a:gd name="connsiteX97" fmla="*/ 717328 w 2101078"/>
              <a:gd name="connsiteY97" fmla="*/ 139006 h 1254211"/>
              <a:gd name="connsiteX98" fmla="*/ 936846 w 2101078"/>
              <a:gd name="connsiteY98" fmla="*/ 61163 h 1254211"/>
              <a:gd name="connsiteX99" fmla="*/ 1018756 w 2101078"/>
              <a:gd name="connsiteY99" fmla="*/ 40727 h 1254211"/>
              <a:gd name="connsiteX100" fmla="*/ 1813858 w 2101078"/>
              <a:gd name="connsiteY100" fmla="*/ 0 h 1254211"/>
              <a:gd name="connsiteX101" fmla="*/ 2101078 w 2101078"/>
              <a:gd name="connsiteY101" fmla="*/ 571397 h 1254211"/>
              <a:gd name="connsiteX102" fmla="*/ 1932850 w 2101078"/>
              <a:gd name="connsiteY102" fmla="*/ 629808 h 1254211"/>
              <a:gd name="connsiteX103" fmla="*/ 1635101 w 2101078"/>
              <a:gd name="connsiteY103" fmla="*/ 79846 h 12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101078" h="1254211">
                <a:moveTo>
                  <a:pt x="778497" y="1101872"/>
                </a:moveTo>
                <a:cubicBezTo>
                  <a:pt x="792984" y="1101040"/>
                  <a:pt x="807788" y="1105734"/>
                  <a:pt x="819476" y="1116152"/>
                </a:cubicBezTo>
                <a:lnTo>
                  <a:pt x="861803" y="1153879"/>
                </a:lnTo>
                <a:cubicBezTo>
                  <a:pt x="874647" y="1174897"/>
                  <a:pt x="906952" y="1200584"/>
                  <a:pt x="929527" y="1223938"/>
                </a:cubicBezTo>
                <a:cubicBezTo>
                  <a:pt x="911765" y="1235082"/>
                  <a:pt x="841461" y="1275418"/>
                  <a:pt x="785168" y="1239857"/>
                </a:cubicBezTo>
                <a:lnTo>
                  <a:pt x="742841" y="1202130"/>
                </a:lnTo>
                <a:cubicBezTo>
                  <a:pt x="719465" y="1181294"/>
                  <a:pt x="717405" y="1145453"/>
                  <a:pt x="738242" y="1122076"/>
                </a:cubicBezTo>
                <a:lnTo>
                  <a:pt x="739422" y="1120752"/>
                </a:lnTo>
                <a:cubicBezTo>
                  <a:pt x="749840" y="1109064"/>
                  <a:pt x="764009" y="1102705"/>
                  <a:pt x="778497" y="1101872"/>
                </a:cubicBezTo>
                <a:close/>
                <a:moveTo>
                  <a:pt x="472483" y="1070212"/>
                </a:moveTo>
                <a:lnTo>
                  <a:pt x="472483" y="1070212"/>
                </a:lnTo>
                <a:lnTo>
                  <a:pt x="472484" y="1070213"/>
                </a:lnTo>
                <a:close/>
                <a:moveTo>
                  <a:pt x="693851" y="960439"/>
                </a:moveTo>
                <a:cubicBezTo>
                  <a:pt x="703367" y="961620"/>
                  <a:pt x="712809" y="964686"/>
                  <a:pt x="721637" y="969783"/>
                </a:cubicBezTo>
                <a:cubicBezTo>
                  <a:pt x="756945" y="990167"/>
                  <a:pt x="769042" y="1035317"/>
                  <a:pt x="748656" y="1070624"/>
                </a:cubicBezTo>
                <a:cubicBezTo>
                  <a:pt x="739255" y="1086910"/>
                  <a:pt x="729852" y="1103194"/>
                  <a:pt x="720448" y="1119479"/>
                </a:cubicBezTo>
                <a:cubicBezTo>
                  <a:pt x="700064" y="1154787"/>
                  <a:pt x="654915" y="1166885"/>
                  <a:pt x="619608" y="1146499"/>
                </a:cubicBezTo>
                <a:lnTo>
                  <a:pt x="619608" y="1146500"/>
                </a:lnTo>
                <a:cubicBezTo>
                  <a:pt x="584301" y="1126114"/>
                  <a:pt x="572204" y="1080966"/>
                  <a:pt x="592588" y="1045658"/>
                </a:cubicBezTo>
                <a:lnTo>
                  <a:pt x="620795" y="996803"/>
                </a:lnTo>
                <a:cubicBezTo>
                  <a:pt x="636084" y="970322"/>
                  <a:pt x="665302" y="956897"/>
                  <a:pt x="693851" y="960439"/>
                </a:cubicBezTo>
                <a:close/>
                <a:moveTo>
                  <a:pt x="546728" y="884152"/>
                </a:moveTo>
                <a:cubicBezTo>
                  <a:pt x="556243" y="885333"/>
                  <a:pt x="565686" y="888399"/>
                  <a:pt x="574512" y="893495"/>
                </a:cubicBezTo>
                <a:cubicBezTo>
                  <a:pt x="609821" y="913881"/>
                  <a:pt x="621917" y="959029"/>
                  <a:pt x="601533" y="994337"/>
                </a:cubicBezTo>
                <a:cubicBezTo>
                  <a:pt x="592130" y="1010622"/>
                  <a:pt x="582727" y="1026907"/>
                  <a:pt x="573325" y="1043193"/>
                </a:cubicBezTo>
                <a:cubicBezTo>
                  <a:pt x="558036" y="1069673"/>
                  <a:pt x="528818" y="1083099"/>
                  <a:pt x="500269" y="1079556"/>
                </a:cubicBezTo>
                <a:lnTo>
                  <a:pt x="472483" y="1070212"/>
                </a:lnTo>
                <a:lnTo>
                  <a:pt x="450500" y="1050821"/>
                </a:lnTo>
                <a:cubicBezTo>
                  <a:pt x="433158" y="1027868"/>
                  <a:pt x="430175" y="995852"/>
                  <a:pt x="445464" y="969371"/>
                </a:cubicBezTo>
                <a:lnTo>
                  <a:pt x="473671" y="920516"/>
                </a:lnTo>
                <a:cubicBezTo>
                  <a:pt x="488959" y="894035"/>
                  <a:pt x="518178" y="880610"/>
                  <a:pt x="546728" y="884152"/>
                </a:cubicBezTo>
                <a:close/>
                <a:moveTo>
                  <a:pt x="319661" y="824707"/>
                </a:moveTo>
                <a:cubicBezTo>
                  <a:pt x="343514" y="820509"/>
                  <a:pt x="442412" y="901353"/>
                  <a:pt x="462780" y="921719"/>
                </a:cubicBezTo>
                <a:lnTo>
                  <a:pt x="441858" y="946904"/>
                </a:lnTo>
                <a:cubicBezTo>
                  <a:pt x="408114" y="980647"/>
                  <a:pt x="353406" y="980647"/>
                  <a:pt x="319661" y="946903"/>
                </a:cubicBezTo>
                <a:cubicBezTo>
                  <a:pt x="285918" y="913160"/>
                  <a:pt x="295808" y="828904"/>
                  <a:pt x="319661" y="824707"/>
                </a:cubicBezTo>
                <a:close/>
                <a:moveTo>
                  <a:pt x="420142" y="201685"/>
                </a:moveTo>
                <a:cubicBezTo>
                  <a:pt x="432178" y="199446"/>
                  <a:pt x="451601" y="216090"/>
                  <a:pt x="465113" y="217627"/>
                </a:cubicBezTo>
                <a:lnTo>
                  <a:pt x="570435" y="225567"/>
                </a:lnTo>
                <a:cubicBezTo>
                  <a:pt x="528246" y="266453"/>
                  <a:pt x="501005" y="311075"/>
                  <a:pt x="458815" y="351961"/>
                </a:cubicBezTo>
                <a:cubicBezTo>
                  <a:pt x="438340" y="461701"/>
                  <a:pt x="565447" y="436935"/>
                  <a:pt x="621577" y="421965"/>
                </a:cubicBezTo>
                <a:cubicBezTo>
                  <a:pt x="684124" y="405286"/>
                  <a:pt x="750159" y="363268"/>
                  <a:pt x="806068" y="321937"/>
                </a:cubicBezTo>
                <a:cubicBezTo>
                  <a:pt x="824499" y="308313"/>
                  <a:pt x="891369" y="292228"/>
                  <a:pt x="920496" y="287687"/>
                </a:cubicBezTo>
                <a:cubicBezTo>
                  <a:pt x="949622" y="283146"/>
                  <a:pt x="960586" y="283015"/>
                  <a:pt x="980826" y="294692"/>
                </a:cubicBezTo>
                <a:cubicBezTo>
                  <a:pt x="1046857" y="332787"/>
                  <a:pt x="1194541" y="428579"/>
                  <a:pt x="1315164" y="518882"/>
                </a:cubicBezTo>
                <a:cubicBezTo>
                  <a:pt x="1450132" y="619922"/>
                  <a:pt x="1727316" y="770159"/>
                  <a:pt x="1659853" y="891594"/>
                </a:cubicBezTo>
                <a:cubicBezTo>
                  <a:pt x="1639109" y="937534"/>
                  <a:pt x="1566277" y="1031206"/>
                  <a:pt x="1550786" y="1007120"/>
                </a:cubicBezTo>
                <a:lnTo>
                  <a:pt x="1274034" y="760437"/>
                </a:lnTo>
                <a:cubicBezTo>
                  <a:pt x="1267936" y="754953"/>
                  <a:pt x="1258548" y="755449"/>
                  <a:pt x="1253062" y="761547"/>
                </a:cubicBezTo>
                <a:cubicBezTo>
                  <a:pt x="1247578" y="767644"/>
                  <a:pt x="1248075" y="777035"/>
                  <a:pt x="1254172" y="782519"/>
                </a:cubicBezTo>
                <a:lnTo>
                  <a:pt x="1527302" y="1028191"/>
                </a:lnTo>
                <a:cubicBezTo>
                  <a:pt x="1586060" y="1086759"/>
                  <a:pt x="1376261" y="1196705"/>
                  <a:pt x="1339271" y="1154855"/>
                </a:cubicBezTo>
                <a:lnTo>
                  <a:pt x="1127266" y="942850"/>
                </a:lnTo>
                <a:cubicBezTo>
                  <a:pt x="1121467" y="937050"/>
                  <a:pt x="1112064" y="937050"/>
                  <a:pt x="1106264" y="942850"/>
                </a:cubicBezTo>
                <a:cubicBezTo>
                  <a:pt x="1100465" y="948649"/>
                  <a:pt x="1100465" y="958052"/>
                  <a:pt x="1106264" y="963852"/>
                </a:cubicBezTo>
                <a:lnTo>
                  <a:pt x="1310678" y="1168264"/>
                </a:lnTo>
                <a:cubicBezTo>
                  <a:pt x="1340475" y="1208624"/>
                  <a:pt x="1206804" y="1265331"/>
                  <a:pt x="1168877" y="1219285"/>
                </a:cubicBezTo>
                <a:lnTo>
                  <a:pt x="982791" y="1052842"/>
                </a:lnTo>
                <a:cubicBezTo>
                  <a:pt x="976678" y="1047375"/>
                  <a:pt x="967290" y="1047897"/>
                  <a:pt x="961823" y="1054010"/>
                </a:cubicBezTo>
                <a:cubicBezTo>
                  <a:pt x="956355" y="1060124"/>
                  <a:pt x="956878" y="1069511"/>
                  <a:pt x="962990" y="1074979"/>
                </a:cubicBezTo>
                <a:lnTo>
                  <a:pt x="1133240" y="1227258"/>
                </a:lnTo>
                <a:lnTo>
                  <a:pt x="1093756" y="1234962"/>
                </a:lnTo>
                <a:cubicBezTo>
                  <a:pt x="1052845" y="1240626"/>
                  <a:pt x="1017334" y="1240640"/>
                  <a:pt x="990790" y="1234541"/>
                </a:cubicBezTo>
                <a:lnTo>
                  <a:pt x="977996" y="1229971"/>
                </a:lnTo>
                <a:lnTo>
                  <a:pt x="916526" y="1183663"/>
                </a:lnTo>
                <a:cubicBezTo>
                  <a:pt x="897441" y="1169010"/>
                  <a:pt x="880802" y="1155660"/>
                  <a:pt x="866639" y="1142856"/>
                </a:cubicBezTo>
                <a:cubicBezTo>
                  <a:pt x="852286" y="1125426"/>
                  <a:pt x="851945" y="1113833"/>
                  <a:pt x="823577" y="1090565"/>
                </a:cubicBezTo>
                <a:cubicBezTo>
                  <a:pt x="816020" y="1083828"/>
                  <a:pt x="807456" y="1078942"/>
                  <a:pt x="798437" y="1075875"/>
                </a:cubicBezTo>
                <a:lnTo>
                  <a:pt x="782369" y="1073696"/>
                </a:lnTo>
                <a:lnTo>
                  <a:pt x="791383" y="1046888"/>
                </a:lnTo>
                <a:cubicBezTo>
                  <a:pt x="796536" y="1005355"/>
                  <a:pt x="777006" y="962847"/>
                  <a:pt x="738479" y="940605"/>
                </a:cubicBezTo>
                <a:cubicBezTo>
                  <a:pt x="712797" y="925776"/>
                  <a:pt x="683533" y="922762"/>
                  <a:pt x="656985" y="929875"/>
                </a:cubicBezTo>
                <a:lnTo>
                  <a:pt x="642235" y="935383"/>
                </a:lnTo>
                <a:lnTo>
                  <a:pt x="634187" y="910226"/>
                </a:lnTo>
                <a:cubicBezTo>
                  <a:pt x="625132" y="891627"/>
                  <a:pt x="610618" y="875439"/>
                  <a:pt x="591356" y="864318"/>
                </a:cubicBezTo>
                <a:cubicBezTo>
                  <a:pt x="552832" y="842076"/>
                  <a:pt x="506253" y="846415"/>
                  <a:pt x="472861" y="871645"/>
                </a:cubicBezTo>
                <a:lnTo>
                  <a:pt x="458875" y="887500"/>
                </a:lnTo>
                <a:lnTo>
                  <a:pt x="290462" y="758107"/>
                </a:lnTo>
                <a:cubicBezTo>
                  <a:pt x="314316" y="607423"/>
                  <a:pt x="354457" y="398484"/>
                  <a:pt x="411062" y="211478"/>
                </a:cubicBezTo>
                <a:cubicBezTo>
                  <a:pt x="412941" y="205276"/>
                  <a:pt x="416130" y="202431"/>
                  <a:pt x="420142" y="201685"/>
                </a:cubicBezTo>
                <a:close/>
                <a:moveTo>
                  <a:pt x="191496" y="107869"/>
                </a:moveTo>
                <a:cubicBezTo>
                  <a:pt x="230547" y="118378"/>
                  <a:pt x="324477" y="148737"/>
                  <a:pt x="386881" y="175593"/>
                </a:cubicBezTo>
                <a:cubicBezTo>
                  <a:pt x="362360" y="268615"/>
                  <a:pt x="332883" y="360471"/>
                  <a:pt x="313319" y="454660"/>
                </a:cubicBezTo>
                <a:cubicBezTo>
                  <a:pt x="297233" y="532114"/>
                  <a:pt x="257791" y="673789"/>
                  <a:pt x="251044" y="760584"/>
                </a:cubicBezTo>
                <a:lnTo>
                  <a:pt x="0" y="717382"/>
                </a:lnTo>
                <a:close/>
                <a:moveTo>
                  <a:pt x="1018756" y="40727"/>
                </a:moveTo>
                <a:cubicBezTo>
                  <a:pt x="1031802" y="39772"/>
                  <a:pt x="1045274" y="40081"/>
                  <a:pt x="1058281" y="42481"/>
                </a:cubicBezTo>
                <a:lnTo>
                  <a:pt x="1435822" y="107869"/>
                </a:lnTo>
                <a:cubicBezTo>
                  <a:pt x="1520410" y="130314"/>
                  <a:pt x="1566078" y="116951"/>
                  <a:pt x="1610191" y="100474"/>
                </a:cubicBezTo>
                <a:cubicBezTo>
                  <a:pt x="1721377" y="128498"/>
                  <a:pt x="1840736" y="456607"/>
                  <a:pt x="1901713" y="604899"/>
                </a:cubicBezTo>
                <a:lnTo>
                  <a:pt x="1809080" y="649658"/>
                </a:lnTo>
                <a:lnTo>
                  <a:pt x="1668573" y="780045"/>
                </a:lnTo>
                <a:cubicBezTo>
                  <a:pt x="1578729" y="641484"/>
                  <a:pt x="1372508" y="536201"/>
                  <a:pt x="1259116" y="450378"/>
                </a:cubicBezTo>
                <a:cubicBezTo>
                  <a:pt x="1145725" y="364556"/>
                  <a:pt x="1058814" y="312100"/>
                  <a:pt x="988222" y="265112"/>
                </a:cubicBezTo>
                <a:cubicBezTo>
                  <a:pt x="955592" y="243393"/>
                  <a:pt x="824426" y="285351"/>
                  <a:pt x="793614" y="307147"/>
                </a:cubicBezTo>
                <a:cubicBezTo>
                  <a:pt x="775774" y="321224"/>
                  <a:pt x="681323" y="393364"/>
                  <a:pt x="599395" y="406786"/>
                </a:cubicBezTo>
                <a:cubicBezTo>
                  <a:pt x="523608" y="419203"/>
                  <a:pt x="467256" y="396927"/>
                  <a:pt x="486912" y="353853"/>
                </a:cubicBezTo>
                <a:cubicBezTo>
                  <a:pt x="498848" y="333419"/>
                  <a:pt x="651940" y="169365"/>
                  <a:pt x="717328" y="139006"/>
                </a:cubicBezTo>
                <a:cubicBezTo>
                  <a:pt x="769663" y="114707"/>
                  <a:pt x="887286" y="83219"/>
                  <a:pt x="936846" y="61163"/>
                </a:cubicBezTo>
                <a:cubicBezTo>
                  <a:pt x="944302" y="57844"/>
                  <a:pt x="979617" y="43594"/>
                  <a:pt x="1018756" y="40727"/>
                </a:cubicBezTo>
                <a:close/>
                <a:moveTo>
                  <a:pt x="1813858" y="0"/>
                </a:moveTo>
                <a:cubicBezTo>
                  <a:pt x="1906094" y="109898"/>
                  <a:pt x="2022853" y="320214"/>
                  <a:pt x="2101078" y="571397"/>
                </a:cubicBezTo>
                <a:lnTo>
                  <a:pt x="1932850" y="629808"/>
                </a:lnTo>
                <a:cubicBezTo>
                  <a:pt x="1891983" y="501366"/>
                  <a:pt x="1823091" y="221130"/>
                  <a:pt x="1635101" y="79846"/>
                </a:cubicBezTo>
                <a:close/>
              </a:path>
            </a:pathLst>
          </a:cu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37AD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9F3374-69A8-43F4-BCA0-48F642F1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9160-A134-4FF8-AE45-4AE02C4F6769}" type="slidenum">
              <a:rPr lang="en-IN" smtClean="0">
                <a:solidFill>
                  <a:schemeClr val="accent3"/>
                </a:solidFill>
              </a:rPr>
              <a:pPr/>
              <a:t>23</a:t>
            </a:fld>
            <a:endParaRPr lang="en-I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AB2AA-7CDE-442B-9DE0-29AEFD9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Introducing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Vivpro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glasses and a scarf&#10;&#10;Description automatically generated">
            <a:extLst>
              <a:ext uri="{FF2B5EF4-FFF2-40B4-BE49-F238E27FC236}">
                <a16:creationId xmlns:a16="http://schemas.microsoft.com/office/drawing/2014/main" id="{3BB5F6A0-5DE7-041C-7121-44B5B8D3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65" y="2633472"/>
            <a:ext cx="9825622" cy="3586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48746-30C8-464D-A634-76B4B23F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B39160-A134-4FF8-AE45-4AE02C4F6769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9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49AC-E488-FB15-8CEF-EDAEC4AA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03B2-BB23-FFD1-FEF9-ECA9AEF9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with the end in mind</a:t>
            </a:r>
          </a:p>
          <a:p>
            <a:r>
              <a:rPr lang="en-US" dirty="0"/>
              <a:t>Indication </a:t>
            </a:r>
          </a:p>
          <a:p>
            <a:pPr lvl="1"/>
            <a:r>
              <a:rPr lang="en-US" dirty="0"/>
              <a:t>What is the unmet medical need?</a:t>
            </a:r>
          </a:p>
          <a:p>
            <a:pPr lvl="1"/>
            <a:r>
              <a:rPr lang="en-US" dirty="0"/>
              <a:t>Who are the patients that need treatment?</a:t>
            </a:r>
          </a:p>
          <a:p>
            <a:r>
              <a:rPr lang="en-US" dirty="0"/>
              <a:t>Medication</a:t>
            </a:r>
          </a:p>
          <a:p>
            <a:pPr lvl="1"/>
            <a:r>
              <a:rPr lang="en-US" dirty="0"/>
              <a:t>What is the evidence that it may be active against disease of interest?</a:t>
            </a:r>
          </a:p>
          <a:p>
            <a:pPr lvl="1"/>
            <a:r>
              <a:rPr lang="en-US" dirty="0"/>
              <a:t>How much medicine is needed?</a:t>
            </a:r>
          </a:p>
          <a:p>
            <a:pPr lvl="1"/>
            <a:r>
              <a:rPr lang="en-US" dirty="0"/>
              <a:t>How will it be administered?</a:t>
            </a:r>
          </a:p>
        </p:txBody>
      </p:sp>
    </p:spTree>
    <p:extLst>
      <p:ext uri="{BB962C8B-B14F-4D97-AF65-F5344CB8AC3E}">
        <p14:creationId xmlns:p14="http://schemas.microsoft.com/office/powerpoint/2010/main" val="80757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48C3-3574-3170-A237-ECD9195D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development in ancient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7E44-2B4E-9C57-F4F5-35B622F8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1962</a:t>
            </a:r>
          </a:p>
          <a:p>
            <a:pPr lvl="1"/>
            <a:r>
              <a:rPr lang="en-US" dirty="0"/>
              <a:t>1938 – FFDCA – increased authority of FDA to monitor drugs </a:t>
            </a:r>
          </a:p>
          <a:p>
            <a:pPr lvl="1"/>
            <a:r>
              <a:rPr lang="en-US" dirty="0"/>
              <a:t>Evidence of safety and quality were required</a:t>
            </a:r>
          </a:p>
          <a:p>
            <a:pPr lvl="1"/>
            <a:r>
              <a:rPr lang="en-US" dirty="0"/>
              <a:t>FDA had 180 days to reject, but could extend review time if NDA incomplete</a:t>
            </a:r>
          </a:p>
          <a:p>
            <a:pPr lvl="1"/>
            <a:r>
              <a:rPr lang="en-US" dirty="0"/>
              <a:t>thalidomide – Oct 1957 – expansion of marketing; 1960 – FDA application</a:t>
            </a:r>
          </a:p>
          <a:p>
            <a:pPr lvl="1"/>
            <a:r>
              <a:rPr lang="en-US" dirty="0"/>
              <a:t>1959 – congressional hearings to better understand evidence of efficacy</a:t>
            </a:r>
          </a:p>
          <a:p>
            <a:r>
              <a:rPr lang="en-US" dirty="0"/>
              <a:t>Kefauver-Harris 1962 </a:t>
            </a:r>
          </a:p>
          <a:p>
            <a:pPr lvl="1"/>
            <a:r>
              <a:rPr lang="en-US" dirty="0"/>
              <a:t>Demonstration of safety and efficacy required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7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BA4-4E4E-48AB-336D-4C8A2114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Lasix (furosemide, frusemide)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18AB6-F72E-0B91-1490-989DCC3F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2023 ~ 20</a:t>
            </a:r>
            <a:r>
              <a:rPr lang="en-US" baseline="30000" dirty="0"/>
              <a:t>th</a:t>
            </a:r>
            <a:r>
              <a:rPr lang="en-US" dirty="0"/>
              <a:t> (35</a:t>
            </a:r>
            <a:r>
              <a:rPr lang="en-US" baseline="30000" dirty="0"/>
              <a:t>th</a:t>
            </a:r>
            <a:r>
              <a:rPr lang="en-US" dirty="0"/>
              <a:t>?) most prescribed medicine in US and UK</a:t>
            </a:r>
          </a:p>
          <a:p>
            <a:r>
              <a:rPr lang="en-US" dirty="0"/>
              <a:t>Patented in 1959, approved in 1964</a:t>
            </a:r>
          </a:p>
          <a:p>
            <a:r>
              <a:rPr lang="en-US" dirty="0"/>
              <a:t>Approved for treatment of edema, hypertension</a:t>
            </a:r>
          </a:p>
          <a:p>
            <a:pPr lvl="1"/>
            <a:r>
              <a:rPr lang="en-US" dirty="0"/>
              <a:t>Current (2010) USPI has no clinical trials section</a:t>
            </a:r>
          </a:p>
          <a:p>
            <a:r>
              <a:rPr lang="en-US" dirty="0"/>
              <a:t>Clinical studies</a:t>
            </a:r>
          </a:p>
          <a:p>
            <a:pPr lvl="1"/>
            <a:r>
              <a:rPr lang="en-US" dirty="0"/>
              <a:t>none described in 2010 USPI</a:t>
            </a:r>
          </a:p>
          <a:p>
            <a:pPr lvl="1"/>
            <a:r>
              <a:rPr lang="en-US" dirty="0"/>
              <a:t>safety and clinical information appear to have been added from post approval experiences</a:t>
            </a:r>
          </a:p>
          <a:p>
            <a:r>
              <a:rPr lang="en-US" dirty="0"/>
              <a:t>Pharmacokinetic studies</a:t>
            </a:r>
          </a:p>
          <a:p>
            <a:pPr lvl="1"/>
            <a:r>
              <a:rPr lang="en-US" dirty="0"/>
              <a:t>Absolute bioavailability study</a:t>
            </a:r>
          </a:p>
          <a:p>
            <a:pPr lvl="1"/>
            <a:r>
              <a:rPr lang="en-US" dirty="0"/>
              <a:t>Geriatric PK study</a:t>
            </a:r>
          </a:p>
          <a:p>
            <a:r>
              <a:rPr lang="en-US" dirty="0"/>
              <a:t>No models mentioned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6996-5409-CEFD-39C2-DB5C1E0F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Lipitor (atorvastatin)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D199-5625-5729-82B7-ABEE98BE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02"/>
            <a:ext cx="10515600" cy="49539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2023 most frequently prescribed medicine in US and UK</a:t>
            </a:r>
          </a:p>
          <a:p>
            <a:r>
              <a:rPr lang="en-US" dirty="0"/>
              <a:t>Patented in 1986, approved in 1996</a:t>
            </a:r>
          </a:p>
          <a:p>
            <a:r>
              <a:rPr lang="en-US" dirty="0"/>
              <a:t>Approved for prevention of MI, along with diet to decrease LDL-C</a:t>
            </a:r>
          </a:p>
          <a:p>
            <a:pPr lvl="1"/>
            <a:r>
              <a:rPr lang="en-US" dirty="0"/>
              <a:t>Section 14 - Clinical Trials section includes descriptions</a:t>
            </a:r>
          </a:p>
          <a:p>
            <a:r>
              <a:rPr lang="en-US" dirty="0"/>
              <a:t>Clinical studies</a:t>
            </a:r>
          </a:p>
          <a:p>
            <a:pPr lvl="1"/>
            <a:r>
              <a:rPr lang="en-US" dirty="0"/>
              <a:t>17 placebo-controlled studies mentioned for safety</a:t>
            </a:r>
          </a:p>
          <a:p>
            <a:pPr lvl="1"/>
            <a:r>
              <a:rPr lang="en-US" dirty="0"/>
              <a:t>7 or 8 clinical trials mentioned for efficacy</a:t>
            </a:r>
          </a:p>
          <a:p>
            <a:r>
              <a:rPr lang="en-US" dirty="0"/>
              <a:t>Pharmacokinetic studies</a:t>
            </a:r>
          </a:p>
          <a:p>
            <a:pPr lvl="1"/>
            <a:r>
              <a:rPr lang="en-US" dirty="0"/>
              <a:t>Absolute bioavailability</a:t>
            </a:r>
          </a:p>
          <a:p>
            <a:pPr lvl="1"/>
            <a:r>
              <a:rPr lang="en-US" dirty="0"/>
              <a:t>Food-fast</a:t>
            </a:r>
          </a:p>
          <a:p>
            <a:pPr lvl="1"/>
            <a:r>
              <a:rPr lang="en-US" dirty="0"/>
              <a:t>24 DDI</a:t>
            </a:r>
          </a:p>
          <a:p>
            <a:pPr lvl="1"/>
            <a:r>
              <a:rPr lang="en-US" dirty="0"/>
              <a:t>Special population (geriatrics, pediatrics, hepatic impairment, renal impairment)</a:t>
            </a:r>
          </a:p>
          <a:p>
            <a:r>
              <a:rPr lang="en-US" dirty="0"/>
              <a:t>Population pk model mentioned for in pediatric PK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C50C-416C-5186-2051-C39E8FCD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D088-1171-403A-3EF8-0C63191AC0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3-dimensional representation, typically on a small scale than the original</a:t>
            </a:r>
          </a:p>
          <a:p>
            <a:r>
              <a:rPr lang="en-US" dirty="0"/>
              <a:t> an abstract description of a concrete system using mathematical concepts and language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CCFABB-A876-A714-0949-2016FCF3A2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0445" y="3399538"/>
            <a:ext cx="3637002" cy="3595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BC340A-0C40-DE59-D5CC-7023C587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048" y="325272"/>
            <a:ext cx="1718480" cy="2070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12F62-D803-288C-10FD-5AC786B3B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663" y="129066"/>
            <a:ext cx="3048608" cy="3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C1F62-49CA-D188-4204-BFC6DA0A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 an oldie…. Y=</a:t>
            </a:r>
            <a:r>
              <a:rPr lang="en-US" dirty="0" err="1"/>
              <a:t>mx+b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1F309-8E85-B23F-E03E-138389B58D9F}"/>
              </a:ext>
            </a:extLst>
          </p:cNvPr>
          <p:cNvSpPr txBox="1"/>
          <p:nvPr/>
        </p:nvSpPr>
        <p:spPr>
          <a:xfrm>
            <a:off x="7184571" y="6148500"/>
            <a:ext cx="1938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Mathbitsnotebook.com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ADA120-B1D2-D21C-89C0-BEC0930B3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983" y="1750783"/>
            <a:ext cx="4439331" cy="4227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403CE-6035-DA04-E8CB-3DEA7B964F85}"/>
              </a:ext>
            </a:extLst>
          </p:cNvPr>
          <p:cNvSpPr txBox="1"/>
          <p:nvPr/>
        </p:nvSpPr>
        <p:spPr>
          <a:xfrm>
            <a:off x="914400" y="2634343"/>
            <a:ext cx="493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Score on exam = 4.6 x </a:t>
            </a:r>
            <a:r>
              <a:rPr lang="en-US" sz="2400" dirty="0" err="1"/>
              <a:t>hrs</a:t>
            </a:r>
            <a:r>
              <a:rPr lang="en-US" sz="2400" dirty="0"/>
              <a:t> study + 52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EAFEB-36B6-CD63-491E-156A1EC24BEA}"/>
              </a:ext>
            </a:extLst>
          </p:cNvPr>
          <p:cNvSpPr txBox="1"/>
          <p:nvPr/>
        </p:nvSpPr>
        <p:spPr>
          <a:xfrm>
            <a:off x="914400" y="3654271"/>
            <a:ext cx="408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permits predictions of  responses for conditions not measured</a:t>
            </a:r>
          </a:p>
        </p:txBody>
      </p:sp>
    </p:spTree>
    <p:extLst>
      <p:ext uri="{BB962C8B-B14F-4D97-AF65-F5344CB8AC3E}">
        <p14:creationId xmlns:p14="http://schemas.microsoft.com/office/powerpoint/2010/main" val="69140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BC1D-7BB5-1445-8E27-5DE478F3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and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FEA8-06BC-2FE2-53C6-5267BD3EA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data</a:t>
            </a:r>
          </a:p>
          <a:p>
            <a:r>
              <a:rPr lang="en-US" dirty="0"/>
              <a:t>Fit a model to data (verify, evaluate, validate)</a:t>
            </a:r>
          </a:p>
          <a:p>
            <a:r>
              <a:rPr lang="en-US" dirty="0"/>
              <a:t>Use model for simulation of conditions not studied</a:t>
            </a:r>
          </a:p>
          <a:p>
            <a:pPr lvl="1"/>
            <a:r>
              <a:rPr lang="en-US" dirty="0"/>
              <a:t>Interpolation (conditions within the range studied)</a:t>
            </a:r>
          </a:p>
          <a:p>
            <a:pPr lvl="1"/>
            <a:r>
              <a:rPr lang="en-US" dirty="0"/>
              <a:t>Extrapolation (conditions outside the range studied)</a:t>
            </a:r>
          </a:p>
          <a:p>
            <a:pPr lvl="1"/>
            <a:endParaRPr lang="en-US" dirty="0"/>
          </a:p>
          <a:p>
            <a:pPr lvl="1"/>
            <a:endParaRPr lang="en-US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Every simulation is (usually) supported by a model</a:t>
            </a:r>
          </a:p>
        </p:txBody>
      </p:sp>
    </p:spTree>
    <p:extLst>
      <p:ext uri="{BB962C8B-B14F-4D97-AF65-F5344CB8AC3E}">
        <p14:creationId xmlns:p14="http://schemas.microsoft.com/office/powerpoint/2010/main" val="307703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4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5597"/>
      </a:accent1>
      <a:accent2>
        <a:srgbClr val="237B79"/>
      </a:accent2>
      <a:accent3>
        <a:srgbClr val="2C2C2C"/>
      </a:accent3>
      <a:accent4>
        <a:srgbClr val="323232"/>
      </a:accent4>
      <a:accent5>
        <a:srgbClr val="4343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1059</Words>
  <Application>Microsoft Office PowerPoint</Application>
  <PresentationFormat>Widescreen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Century Gothic</vt:lpstr>
      <vt:lpstr>Office Theme</vt:lpstr>
      <vt:lpstr>Office Theme</vt:lpstr>
      <vt:lpstr>Model-Informed Drug Development and  Dose Optimization Planning</vt:lpstr>
      <vt:lpstr>Outline</vt:lpstr>
      <vt:lpstr>Drug development</vt:lpstr>
      <vt:lpstr>Drug development in ancient times</vt:lpstr>
      <vt:lpstr>Lasix (furosemide, frusemide)</vt:lpstr>
      <vt:lpstr>Lipitor (atorvastatin)</vt:lpstr>
      <vt:lpstr>Models</vt:lpstr>
      <vt:lpstr>Remembering an oldie…. Y=mx+b</vt:lpstr>
      <vt:lpstr>Modeling and simulation</vt:lpstr>
      <vt:lpstr>(some of the)  Models used in drug development</vt:lpstr>
      <vt:lpstr>Stability Models</vt:lpstr>
      <vt:lpstr>Pharmacokinetic Models</vt:lpstr>
      <vt:lpstr>Utility of Models</vt:lpstr>
      <vt:lpstr>Challenges with models</vt:lpstr>
      <vt:lpstr>Model-informed drug development</vt:lpstr>
      <vt:lpstr>MIDD Good Practices</vt:lpstr>
      <vt:lpstr>Dose optimization</vt:lpstr>
      <vt:lpstr>Dose optimization</vt:lpstr>
      <vt:lpstr>What has changed since ancient history?</vt:lpstr>
      <vt:lpstr>Preparation for MIDD Paired Meetings (or Clinical Pharmacology Dose Meeting)</vt:lpstr>
      <vt:lpstr>In summary</vt:lpstr>
      <vt:lpstr>Additional reading</vt:lpstr>
      <vt:lpstr>PowerPoint Presentation</vt:lpstr>
      <vt:lpstr>Introducing Vivpro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Korth-Bradley</dc:creator>
  <cp:lastModifiedBy>joan korth-bradley</cp:lastModifiedBy>
  <cp:revision>2</cp:revision>
  <dcterms:created xsi:type="dcterms:W3CDTF">2024-05-29T17:11:40Z</dcterms:created>
  <dcterms:modified xsi:type="dcterms:W3CDTF">2024-06-19T23:21:21Z</dcterms:modified>
</cp:coreProperties>
</file>